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95" r:id="rId2"/>
    <p:sldId id="296" r:id="rId3"/>
    <p:sldId id="298" r:id="rId4"/>
    <p:sldId id="257" r:id="rId5"/>
    <p:sldId id="258" r:id="rId6"/>
    <p:sldId id="299" r:id="rId7"/>
    <p:sldId id="259" r:id="rId8"/>
    <p:sldId id="260" r:id="rId9"/>
    <p:sldId id="261" r:id="rId10"/>
    <p:sldId id="262" r:id="rId11"/>
    <p:sldId id="300" r:id="rId12"/>
    <p:sldId id="264" r:id="rId13"/>
    <p:sldId id="265" r:id="rId14"/>
    <p:sldId id="266" r:id="rId15"/>
    <p:sldId id="301" r:id="rId16"/>
    <p:sldId id="267" r:id="rId17"/>
    <p:sldId id="302" r:id="rId18"/>
    <p:sldId id="317" r:id="rId19"/>
    <p:sldId id="268" r:id="rId20"/>
    <p:sldId id="303" r:id="rId21"/>
    <p:sldId id="305" r:id="rId22"/>
    <p:sldId id="269" r:id="rId23"/>
    <p:sldId id="306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307" r:id="rId33"/>
    <p:sldId id="278" r:id="rId34"/>
    <p:sldId id="308" r:id="rId35"/>
    <p:sldId id="309" r:id="rId36"/>
    <p:sldId id="279" r:id="rId37"/>
    <p:sldId id="280" r:id="rId38"/>
    <p:sldId id="281" r:id="rId39"/>
    <p:sldId id="310" r:id="rId40"/>
    <p:sldId id="282" r:id="rId41"/>
    <p:sldId id="283" r:id="rId42"/>
    <p:sldId id="284" r:id="rId43"/>
    <p:sldId id="311" r:id="rId44"/>
    <p:sldId id="312" r:id="rId45"/>
    <p:sldId id="285" r:id="rId46"/>
    <p:sldId id="286" r:id="rId47"/>
    <p:sldId id="314" r:id="rId48"/>
    <p:sldId id="287" r:id="rId49"/>
    <p:sldId id="313" r:id="rId50"/>
    <p:sldId id="316" r:id="rId51"/>
    <p:sldId id="315" r:id="rId52"/>
    <p:sldId id="318" r:id="rId53"/>
    <p:sldId id="319" r:id="rId54"/>
    <p:sldId id="320" r:id="rId55"/>
    <p:sldId id="321" r:id="rId56"/>
    <p:sldId id="323" r:id="rId57"/>
    <p:sldId id="324" r:id="rId58"/>
    <p:sldId id="325" r:id="rId59"/>
    <p:sldId id="330" r:id="rId60"/>
    <p:sldId id="326" r:id="rId61"/>
    <p:sldId id="329" r:id="rId62"/>
    <p:sldId id="327" r:id="rId63"/>
    <p:sldId id="32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74"/>
    <a:srgbClr val="D4AF00"/>
    <a:srgbClr val="A37B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52" y="-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9EE3-5540-224C-84AF-48755F1B3AA0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1EBF8-D1EA-DE4B-B334-99C165C4A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833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EA57B-8744-6443-8518-833608D13542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B6B63-95CC-DC43-91CE-1A79D7087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233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note</a:t>
            </a:r>
            <a:r>
              <a:rPr lang="en-US" baseline="0" dirty="0" smtClean="0"/>
              <a:t> that the issues being addressed are motivated by bikes but more broadly applicable.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73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5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53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81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1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approaches to incorporating</a:t>
            </a:r>
            <a:r>
              <a:rPr lang="en-US" baseline="0" dirty="0" smtClean="0"/>
              <a:t> heterogeneity in choice sets and preferences. Comparison with previous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9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 that the typical procedure is to go from disaggregate raw data on each variable to an aggregated value for each variable.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 that typical</a:t>
            </a:r>
            <a:r>
              <a:rPr lang="en-US" baseline="0" dirty="0" smtClean="0"/>
              <a:t> procedure is to go from disaggregate raw data on each variable to combined score for each street to a single aggregate score (across variables) for some fixed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49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 that typical</a:t>
            </a:r>
            <a:r>
              <a:rPr lang="en-US" baseline="0" dirty="0" smtClean="0"/>
              <a:t> procedure is to go from disaggregate raw data on each variable to combined score for each street to a single aggregate score (across variables) for some fixed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4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5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90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3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17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B6B63-95CC-DC43-91CE-1A79D7087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5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FF20-885C-314D-A2D5-D15F8A5B6288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EAE8E-E6D3-4D43-8F8A-055F327833AF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0FA7-AA47-7A43-AD5E-1F65F4B00CC9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F0906-4415-4A40-8E5F-F505CC0CC701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FBD1-6847-F34F-8B76-330FE9CDBD1D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E717-4370-2245-A4A5-4ADCA3BAFD9D}" type="datetime1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1812-6214-1A41-A41D-6243ADB6F7BE}" type="datetime1">
              <a:rPr lang="en-US" smtClean="0"/>
              <a:t>5/5/17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1C01-35B1-154F-8114-2D367B4871A1}" type="datetime1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8F45-6D60-8341-8770-624E6CB4C5D3}" type="datetime1">
              <a:rPr lang="en-US" smtClean="0"/>
              <a:t>5/5/17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A0D6D-FD0B-2C41-B498-50511512EA22}" type="datetime1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E0F7-AEDD-454B-8A8D-C49C915C59B6}" type="datetime1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AD600-0ED6-1C49-B8FD-139378CAE51B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eg"/><Relationship Id="rId3" Type="http://schemas.openxmlformats.org/officeDocument/2006/relationships/image" Target="../media/image5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4691"/>
            <a:ext cx="8229600" cy="2480109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The Holy </a:t>
            </a:r>
            <a:r>
              <a:rPr lang="en-US" dirty="0" smtClean="0"/>
              <a:t>Trinity:</a:t>
            </a:r>
            <a:br>
              <a:rPr lang="en-US" dirty="0" smtClean="0"/>
            </a:br>
            <a:r>
              <a:rPr lang="en-US" dirty="0" smtClean="0"/>
              <a:t>Blending </a:t>
            </a:r>
            <a:r>
              <a:rPr lang="en-US" dirty="0"/>
              <a:t>Statistics, Machine Learning and Discrete Choice </a:t>
            </a:r>
            <a:r>
              <a:rPr lang="en-US" dirty="0" smtClean="0"/>
              <a:t>with Applications </a:t>
            </a:r>
            <a:r>
              <a:rPr lang="en-US" dirty="0"/>
              <a:t>to Strategic Bicycle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03269"/>
            <a:ext cx="8229600" cy="16228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Timothy Brathwaite</a:t>
            </a:r>
          </a:p>
          <a:p>
            <a:pPr marL="0" indent="0" algn="ctr">
              <a:buNone/>
            </a:pPr>
            <a:r>
              <a:rPr lang="en-US" sz="2400" dirty="0" smtClean="0"/>
              <a:t>UC Berkeley</a:t>
            </a:r>
          </a:p>
          <a:p>
            <a:pPr marL="0" indent="0" algn="ctr">
              <a:buNone/>
            </a:pPr>
            <a:r>
              <a:rPr lang="en-US" sz="2400" dirty="0" smtClean="0"/>
              <a:t>Civil and Environmental Engineering</a:t>
            </a:r>
            <a:endParaRPr lang="en-US" sz="2400" dirty="0"/>
          </a:p>
        </p:txBody>
      </p:sp>
      <p:pic>
        <p:nvPicPr>
          <p:cNvPr id="5" name="Picture 4" descr="triquestra-black.jpg"/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200"/>
            <a:ext cx="76200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4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are (some of) the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Omission of relevant variables</a:t>
            </a:r>
          </a:p>
          <a:p>
            <a:r>
              <a:rPr lang="en-US" dirty="0" smtClean="0"/>
              <a:t>Use of questionable behavioral assumptions</a:t>
            </a:r>
          </a:p>
          <a:p>
            <a:r>
              <a:rPr lang="en-US" dirty="0" smtClean="0"/>
              <a:t>Ignoring statistical implications of the small number of cyclists.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3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My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29" y="1600200"/>
            <a:ext cx="8686801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600" dirty="0"/>
              <a:t>“Zone of Likely Travel” + Decision </a:t>
            </a:r>
            <a:r>
              <a:rPr lang="en-US" sz="3600" dirty="0" smtClean="0"/>
              <a:t>Tree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Omission of relevant variables</a:t>
            </a:r>
          </a:p>
          <a:p>
            <a:r>
              <a:rPr lang="en-US" sz="3600" dirty="0" smtClean="0"/>
              <a:t>Tree-Based Gaussian Process Choice Model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Questionable behavioral assumptions</a:t>
            </a:r>
          </a:p>
          <a:p>
            <a:r>
              <a:rPr lang="en-US" sz="3600" dirty="0" smtClean="0"/>
              <a:t>Asymmetric Choice Models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Statistical implications of the small # of cyclists.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3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obama_hope_progress_change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233"/>
            <a:ext cx="9143960" cy="4937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973233"/>
            <a:ext cx="9143960" cy="1015663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Increasing the relevance of travel demand models for bicycle planning simultaneously increases their accuracy.  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00686"/>
            <a:ext cx="786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SÍ, se </a:t>
            </a:r>
            <a:r>
              <a:rPr lang="en-US" sz="4000" dirty="0" err="1" smtClean="0"/>
              <a:t>puede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3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What’s a model?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How to incorporate bike relevant variables?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How to model “irrational” decision making?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How to model the “minority” mode?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Recap: So what?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What next?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5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Anatomy of 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85517" y="1799043"/>
            <a:ext cx="1665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Inputs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314033" y="1799042"/>
            <a:ext cx="1665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Outputs</a:t>
            </a:r>
            <a:endParaRPr lang="en-US" sz="3000" dirty="0"/>
          </a:p>
        </p:txBody>
      </p:sp>
      <p:pic>
        <p:nvPicPr>
          <p:cNvPr id="10" name="Picture 9" descr="secret-sau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39" y="1672970"/>
            <a:ext cx="2073122" cy="340764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73064" y="4684718"/>
            <a:ext cx="1797873" cy="527855"/>
          </a:xfrm>
          <a:prstGeom prst="rightArrow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6379" y="2573296"/>
            <a:ext cx="369471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Socio-demographics</a:t>
            </a:r>
            <a:endParaRPr lang="en-US" sz="2600" dirty="0"/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Level of Service</a:t>
            </a:r>
            <a:br>
              <a:rPr lang="en-US" sz="2600" dirty="0" smtClean="0"/>
            </a:br>
            <a:r>
              <a:rPr lang="en-US" sz="2600" dirty="0" smtClean="0"/>
              <a:t>(e.g. Travel Time / Cost)</a:t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2600" dirty="0"/>
          </a:p>
        </p:txBody>
      </p:sp>
      <p:sp>
        <p:nvSpPr>
          <p:cNvPr id="12" name="TextBox 11"/>
          <p:cNvSpPr txBox="1"/>
          <p:nvPr/>
        </p:nvSpPr>
        <p:spPr>
          <a:xfrm>
            <a:off x="5140535" y="2573296"/>
            <a:ext cx="38653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Probability of</a:t>
            </a:r>
            <a:br>
              <a:rPr lang="en-US" sz="2600" dirty="0" smtClean="0"/>
            </a:br>
            <a:r>
              <a:rPr lang="en-US" sz="2600" dirty="0" smtClean="0"/>
              <a:t>traveling by each mode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7959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85517" y="1799043"/>
            <a:ext cx="1665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Inputs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314033" y="1799042"/>
            <a:ext cx="1665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Outputs</a:t>
            </a:r>
            <a:endParaRPr lang="en-US" sz="3000" dirty="0"/>
          </a:p>
        </p:txBody>
      </p:sp>
      <p:pic>
        <p:nvPicPr>
          <p:cNvPr id="10" name="Picture 9" descr="secret-sau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39" y="1672970"/>
            <a:ext cx="2073122" cy="340764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73064" y="4684718"/>
            <a:ext cx="1797873" cy="527855"/>
          </a:xfrm>
          <a:prstGeom prst="rightArrow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6379" y="2573296"/>
            <a:ext cx="369471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Socio-demographics</a:t>
            </a:r>
            <a:endParaRPr lang="en-US" sz="2600" dirty="0"/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Level of Service</a:t>
            </a:r>
            <a:br>
              <a:rPr lang="en-US" sz="2600" dirty="0" smtClean="0"/>
            </a:br>
            <a:r>
              <a:rPr lang="en-US" sz="2600" dirty="0" smtClean="0"/>
              <a:t>(e.g. Travel Time / Cost)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</a:rPr>
              <a:t>Bike Infrastructure?</a:t>
            </a:r>
            <a:br>
              <a:rPr lang="en-US" sz="2600" dirty="0" smtClean="0">
                <a:solidFill>
                  <a:srgbClr val="FF0000"/>
                </a:solidFill>
              </a:rPr>
            </a:br>
            <a:r>
              <a:rPr lang="en-US" sz="2600" dirty="0" smtClean="0">
                <a:solidFill>
                  <a:srgbClr val="FF0000"/>
                </a:solidFill>
              </a:rPr>
              <a:t>(e.g. lanes, paths, signs)</a:t>
            </a:r>
            <a:endParaRPr lang="en-US" sz="2600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</a:rPr>
              <a:t>Traffic volumes?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</a:rPr>
              <a:t>Traffic speeds?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</a:rPr>
              <a:t>Topography?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0535" y="2573296"/>
            <a:ext cx="38653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Probability of</a:t>
            </a:r>
            <a:br>
              <a:rPr lang="en-US" sz="2600" dirty="0" smtClean="0"/>
            </a:br>
            <a:r>
              <a:rPr lang="en-US" sz="2600" dirty="0" smtClean="0"/>
              <a:t>traveling by each mode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797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have roadway level variables been previously incorporated?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32" y="1554174"/>
            <a:ext cx="6484137" cy="50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have roadway level variables been previously incorporated?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22733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Bicycle Environment Factors: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Score roadways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Aggregate scores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28" y="1801571"/>
            <a:ext cx="5981635" cy="4064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7482" y="6322926"/>
            <a:ext cx="686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Mekuria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et al. (2012), “Low-Stress Bicycling and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Network Connectivity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”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44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have roadway level variables been previously incorporated?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22733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Route Choice Models: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Score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Aggregate scores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r="245"/>
          <a:stretch/>
        </p:blipFill>
        <p:spPr>
          <a:xfrm>
            <a:off x="2857239" y="2439886"/>
            <a:ext cx="6035040" cy="2736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122382"/>
            <a:ext cx="7997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Romanillos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and </a:t>
            </a:r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Austwick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(2016), “Madrid Cycle Track: Visualizing the </a:t>
            </a:r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Cyclable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City”</a:t>
            </a:r>
            <a:br>
              <a:rPr lang="en-US" dirty="0" smtClean="0">
                <a:solidFill>
                  <a:schemeClr val="tx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rgbClr val="A6A6A6"/>
                </a:solidFill>
              </a:rPr>
              <a:t>Hood et al. (2011), </a:t>
            </a:r>
            <a:r>
              <a:rPr lang="en-US" dirty="0">
                <a:solidFill>
                  <a:srgbClr val="A6A6A6"/>
                </a:solidFill>
              </a:rPr>
              <a:t>“A GPS-based bicycle route choice model for </a:t>
            </a:r>
            <a:r>
              <a:rPr lang="en-US" dirty="0" smtClean="0">
                <a:solidFill>
                  <a:srgbClr val="A6A6A6"/>
                </a:solidFill>
              </a:rPr>
              <a:t>San Francisco” </a:t>
            </a:r>
            <a:endParaRPr lang="en-US" dirty="0">
              <a:solidFill>
                <a:srgbClr val="A6A6A6"/>
              </a:solidFill>
            </a:endParaRP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36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Problems with past approaches?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9792"/>
            <a:ext cx="8229600" cy="11404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Buffers include too many irrelevant streets and exclude too many relevant streets.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buffer_problem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77" y="2547480"/>
            <a:ext cx="5362046" cy="41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2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Cars, More Problems</a:t>
            </a:r>
            <a:endParaRPr lang="en-US" dirty="0"/>
          </a:p>
        </p:txBody>
      </p:sp>
      <p:pic>
        <p:nvPicPr>
          <p:cNvPr id="12" name="Picture 11" descr="Screen Shot 2017-05-03 at 6.4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61" y="1417638"/>
            <a:ext cx="6232974" cy="1155658"/>
          </a:xfrm>
          <a:prstGeom prst="rect">
            <a:avLst/>
          </a:prstGeom>
        </p:spPr>
      </p:pic>
      <p:pic>
        <p:nvPicPr>
          <p:cNvPr id="13" name="Picture 12" descr="Screen Shot 2017-05-03 at 6.4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6463"/>
            <a:ext cx="3537166" cy="3773343"/>
          </a:xfrm>
          <a:prstGeom prst="rect">
            <a:avLst/>
          </a:prstGeom>
        </p:spPr>
      </p:pic>
      <p:pic>
        <p:nvPicPr>
          <p:cNvPr id="15" name="Picture 14" descr="us-california-traffic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445" y="2716463"/>
            <a:ext cx="4499356" cy="3773344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Problems with past approaches?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Bicycle environment factors are either completely subjective or “un-interpretable.”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inverted-roundtabl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5" t="29439" r="29973" b="29860"/>
          <a:stretch/>
        </p:blipFill>
        <p:spPr>
          <a:xfrm>
            <a:off x="802032" y="3417510"/>
            <a:ext cx="3041038" cy="2222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7744" y="4204212"/>
            <a:ext cx="2990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“Factor Analysis”</a:t>
            </a:r>
            <a:endParaRPr lang="en-US" sz="30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310923" y="3609694"/>
            <a:ext cx="0" cy="1854981"/>
          </a:xfrm>
          <a:prstGeom prst="line">
            <a:avLst/>
          </a:prstGeom>
          <a:ln w="762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19503" y="6356350"/>
            <a:ext cx="692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Ewing and </a:t>
            </a:r>
            <a:r>
              <a:rPr lang="en-US" dirty="0" err="1" smtClean="0">
                <a:solidFill>
                  <a:srgbClr val="A6A6A6"/>
                </a:solidFill>
              </a:rPr>
              <a:t>Cervero</a:t>
            </a:r>
            <a:r>
              <a:rPr lang="en-US" dirty="0" smtClean="0">
                <a:solidFill>
                  <a:srgbClr val="A6A6A6"/>
                </a:solidFill>
              </a:rPr>
              <a:t> (2001), </a:t>
            </a:r>
            <a:r>
              <a:rPr lang="en-US" dirty="0">
                <a:solidFill>
                  <a:srgbClr val="A6A6A6"/>
                </a:solidFill>
              </a:rPr>
              <a:t>Travel and the Built Environment: A </a:t>
            </a:r>
            <a:r>
              <a:rPr lang="en-US" dirty="0" smtClean="0">
                <a:solidFill>
                  <a:srgbClr val="A6A6A6"/>
                </a:solidFill>
              </a:rPr>
              <a:t>Synthesis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1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Problems with past approaches?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7391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Route Choice Models implicitly assume that current cyclists and non-cyclists have equal </a:t>
            </a:r>
            <a:r>
              <a:rPr lang="en-US" dirty="0"/>
              <a:t>sensitivities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road-bike-silhouett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69" r="77524" b="38300"/>
          <a:stretch/>
        </p:blipFill>
        <p:spPr>
          <a:xfrm>
            <a:off x="323528" y="3258751"/>
            <a:ext cx="2055207" cy="1403769"/>
          </a:xfrm>
          <a:prstGeom prst="rect">
            <a:avLst/>
          </a:prstGeom>
          <a:noFill/>
        </p:spPr>
      </p:pic>
      <p:pic>
        <p:nvPicPr>
          <p:cNvPr id="6" name="Picture 5" descr="cruiser-silhouett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2" t="38286" r="53220" b="36389"/>
          <a:stretch/>
        </p:blipFill>
        <p:spPr>
          <a:xfrm>
            <a:off x="3161567" y="3094026"/>
            <a:ext cx="2099278" cy="1621020"/>
          </a:xfrm>
          <a:prstGeom prst="rect">
            <a:avLst/>
          </a:prstGeom>
        </p:spPr>
      </p:pic>
      <p:pic>
        <p:nvPicPr>
          <p:cNvPr id="7" name="Picture 6" descr="drop-top-car-silhouet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76" y="3041499"/>
            <a:ext cx="2643124" cy="1673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8735" y="3352535"/>
            <a:ext cx="782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≠</a:t>
            </a:r>
            <a:endParaRPr lang="en-US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5260845" y="3352535"/>
            <a:ext cx="782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≠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95584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else might we incorporate roadway-level variables?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zone_of_likely_trave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00" y="1597991"/>
            <a:ext cx="6479000" cy="50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1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tree for “situation description”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else might we incorporate roadway-level variables?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82532" y="2361672"/>
            <a:ext cx="3002504" cy="5746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 Distance &gt; 4mi </a:t>
            </a:r>
            <a:r>
              <a:rPr lang="en-US" dirty="0" smtClean="0">
                <a:sym typeface="Wingdings"/>
              </a:rPr>
              <a:t>True, False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4054" y="3477135"/>
            <a:ext cx="2205588" cy="6465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Bike / Total: 6 / 130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86085" y="4704949"/>
            <a:ext cx="2377455" cy="6465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Bike / Total: 9 / 112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529029" y="5924431"/>
            <a:ext cx="2166697" cy="6465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Bike / Total:</a:t>
            </a:r>
            <a:br>
              <a:rPr lang="en-US" dirty="0" smtClean="0"/>
            </a:br>
            <a:r>
              <a:rPr lang="en-US" dirty="0" smtClean="0"/>
              <a:t>42 / 169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454671" y="5924431"/>
            <a:ext cx="2200591" cy="6465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Bike / Total:</a:t>
            </a:r>
            <a:br>
              <a:rPr lang="en-US" dirty="0" smtClean="0"/>
            </a:br>
            <a:r>
              <a:rPr lang="en-US" dirty="0" smtClean="0"/>
              <a:t>30 /207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910796" y="3571815"/>
            <a:ext cx="3348480" cy="7183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Average Slope &gt; 0.1191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895695" y="4704949"/>
            <a:ext cx="4141334" cy="7183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Percentage Bike Lanes &gt; 11%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4"/>
            <a:endCxn id="6" idx="7"/>
          </p:cNvCxnSpPr>
          <p:nvPr/>
        </p:nvCxnSpPr>
        <p:spPr>
          <a:xfrm flipH="1">
            <a:off x="2166641" y="2936353"/>
            <a:ext cx="917143" cy="6354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10" idx="0"/>
          </p:cNvCxnSpPr>
          <p:nvPr/>
        </p:nvCxnSpPr>
        <p:spPr>
          <a:xfrm>
            <a:off x="3083784" y="2936353"/>
            <a:ext cx="1501252" cy="6354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4"/>
            <a:endCxn id="7" idx="7"/>
          </p:cNvCxnSpPr>
          <p:nvPr/>
        </p:nvCxnSpPr>
        <p:spPr>
          <a:xfrm flipH="1">
            <a:off x="3115370" y="4290167"/>
            <a:ext cx="1469666" cy="5094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4"/>
            <a:endCxn id="11" idx="0"/>
          </p:cNvCxnSpPr>
          <p:nvPr/>
        </p:nvCxnSpPr>
        <p:spPr>
          <a:xfrm>
            <a:off x="4585036" y="4290167"/>
            <a:ext cx="1381326" cy="41478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 flipH="1">
            <a:off x="4612378" y="5423301"/>
            <a:ext cx="1353986" cy="50113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5966362" y="5423301"/>
            <a:ext cx="1588605" cy="50113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0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Zone of Likely Travel + Decision Tree = Increased Model Accuracy</a:t>
            </a:r>
            <a:endParaRPr lang="en-US" dirty="0"/>
          </a:p>
        </p:txBody>
      </p:sp>
      <p:pic>
        <p:nvPicPr>
          <p:cNvPr id="5" name="Content Placeholder 4" descr="masters_thesis_metrics.jpe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" r="396"/>
          <a:stretch>
            <a:fillRect/>
          </a:stretch>
        </p:blipFill>
        <p:spPr>
          <a:xfrm>
            <a:off x="457200" y="1683760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808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Summary of Contributions (Part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658"/>
            <a:ext cx="8229600" cy="4872506"/>
          </a:xfrm>
        </p:spPr>
        <p:txBody>
          <a:bodyPr/>
          <a:lstStyle/>
          <a:p>
            <a:r>
              <a:rPr lang="en-US" dirty="0" smtClean="0"/>
              <a:t>Demonstrated feasibility and benefit of incorporating relevant roadway variables</a:t>
            </a:r>
          </a:p>
          <a:p>
            <a:r>
              <a:rPr lang="en-US" dirty="0" smtClean="0"/>
              <a:t>Increased sensitivity to roadways between origins and destinations</a:t>
            </a:r>
          </a:p>
          <a:p>
            <a:r>
              <a:rPr lang="en-US" dirty="0" smtClean="0"/>
              <a:t>Systematically and interpretably combined roadway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4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goes into the secret sauce?</a:t>
            </a:r>
            <a:endParaRPr lang="en-US" dirty="0"/>
          </a:p>
        </p:txBody>
      </p:sp>
      <p:pic>
        <p:nvPicPr>
          <p:cNvPr id="5" name="Content Placeholder 4" descr="secret-sauc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440" r="-9944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4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Behavioral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“Homo </a:t>
            </a:r>
            <a:r>
              <a:rPr lang="en-US" dirty="0" err="1" smtClean="0"/>
              <a:t>Economicus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human-computer-black-and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15" y="2318673"/>
            <a:ext cx="5383570" cy="403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9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Perfectly Rational </a:t>
            </a:r>
            <a:r>
              <a:rPr lang="en-US" dirty="0"/>
              <a:t>H</a:t>
            </a:r>
            <a:r>
              <a:rPr lang="en-US" dirty="0" smtClean="0"/>
              <a:t>umans are a Myth</a:t>
            </a:r>
            <a:endParaRPr lang="en-US" dirty="0"/>
          </a:p>
        </p:txBody>
      </p:sp>
      <p:pic>
        <p:nvPicPr>
          <p:cNvPr id="5" name="Content Placeholder 4" descr="bigfoot-black-and-white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15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If-Then Decision Making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29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7847" y="1420481"/>
            <a:ext cx="2406097" cy="6684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Raining == True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True, False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42525" y="2682202"/>
            <a:ext cx="1019249" cy="7520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Bike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811393" y="4018760"/>
            <a:ext cx="1336720" cy="7520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Likely to Bike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16720" y="5433250"/>
            <a:ext cx="1405575" cy="7520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Unlikely to Bike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09752" y="5433250"/>
            <a:ext cx="1132940" cy="7520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Bike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683532" y="2682203"/>
            <a:ext cx="3174711" cy="8355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Travel Time ≤ 30 min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835201" y="4014765"/>
            <a:ext cx="2807112" cy="8355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Topography == Flat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7" idx="4"/>
            <a:endCxn id="8" idx="7"/>
          </p:cNvCxnSpPr>
          <p:nvPr/>
        </p:nvCxnSpPr>
        <p:spPr>
          <a:xfrm flipH="1">
            <a:off x="2812508" y="2088943"/>
            <a:ext cx="1118388" cy="70339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4"/>
            <a:endCxn id="12" idx="0"/>
          </p:cNvCxnSpPr>
          <p:nvPr/>
        </p:nvCxnSpPr>
        <p:spPr>
          <a:xfrm>
            <a:off x="3930896" y="2088943"/>
            <a:ext cx="1339992" cy="5932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7"/>
          </p:cNvCxnSpPr>
          <p:nvPr/>
        </p:nvCxnSpPr>
        <p:spPr>
          <a:xfrm flipH="1">
            <a:off x="3952355" y="3517780"/>
            <a:ext cx="1318534" cy="61111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13" idx="0"/>
          </p:cNvCxnSpPr>
          <p:nvPr/>
        </p:nvCxnSpPr>
        <p:spPr>
          <a:xfrm>
            <a:off x="5270888" y="3517780"/>
            <a:ext cx="967869" cy="49698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0" idx="0"/>
          </p:cNvCxnSpPr>
          <p:nvPr/>
        </p:nvCxnSpPr>
        <p:spPr>
          <a:xfrm flipH="1">
            <a:off x="5219508" y="4850342"/>
            <a:ext cx="1019249" cy="58290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1" idx="0"/>
          </p:cNvCxnSpPr>
          <p:nvPr/>
        </p:nvCxnSpPr>
        <p:spPr>
          <a:xfrm>
            <a:off x="6238757" y="4850342"/>
            <a:ext cx="1137465" cy="58290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14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One Governmental Response: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Promote increased bicycle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/>
          </a:p>
        </p:txBody>
      </p:sp>
      <p:sp>
        <p:nvSpPr>
          <p:cNvPr id="5" name="Up Arrow 4"/>
          <p:cNvSpPr/>
          <p:nvPr/>
        </p:nvSpPr>
        <p:spPr>
          <a:xfrm rot="5400000">
            <a:off x="4486437" y="3626655"/>
            <a:ext cx="484632" cy="978408"/>
          </a:xfrm>
          <a:prstGeom prst="up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bike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68" y="3359691"/>
            <a:ext cx="1430984" cy="1430984"/>
          </a:xfrm>
          <a:prstGeom prst="rect">
            <a:avLst/>
          </a:prstGeom>
        </p:spPr>
      </p:pic>
      <p:pic>
        <p:nvPicPr>
          <p:cNvPr id="7" name="Picture 6" descr="bike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52" y="3359691"/>
            <a:ext cx="1430984" cy="1430984"/>
          </a:xfrm>
          <a:prstGeom prst="rect">
            <a:avLst/>
          </a:prstGeom>
        </p:spPr>
      </p:pic>
      <p:pic>
        <p:nvPicPr>
          <p:cNvPr id="8" name="Picture 7" descr="bike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09" y="2796599"/>
            <a:ext cx="1430984" cy="1430984"/>
          </a:xfrm>
          <a:prstGeom prst="rect">
            <a:avLst/>
          </a:prstGeom>
        </p:spPr>
      </p:pic>
      <p:pic>
        <p:nvPicPr>
          <p:cNvPr id="9" name="Picture 8" descr="bike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08" y="2796599"/>
            <a:ext cx="1430984" cy="1430984"/>
          </a:xfrm>
          <a:prstGeom prst="rect">
            <a:avLst/>
          </a:prstGeom>
        </p:spPr>
      </p:pic>
      <p:pic>
        <p:nvPicPr>
          <p:cNvPr id="10" name="Picture 9" descr="bike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692" y="4075183"/>
            <a:ext cx="1430984" cy="1430984"/>
          </a:xfrm>
          <a:prstGeom prst="rect">
            <a:avLst/>
          </a:prstGeom>
        </p:spPr>
      </p:pic>
      <p:pic>
        <p:nvPicPr>
          <p:cNvPr id="11" name="Picture 10" descr="bike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08" y="4075183"/>
            <a:ext cx="1430984" cy="14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34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l"/>
            <a:r>
              <a:rPr lang="en-US" i="1" dirty="0"/>
              <a:t>“Pride cometh before a fall…”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33686"/>
            <a:ext cx="8229600" cy="11906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Human </a:t>
            </a:r>
            <a:r>
              <a:rPr lang="en-US" dirty="0"/>
              <a:t>behavior is complex, so we must account for our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4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ke-path-tre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489" y="0"/>
            <a:ext cx="9897863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74638"/>
            <a:ext cx="9273495" cy="1325562"/>
          </a:xfrm>
          <a:solidFill>
            <a:schemeClr val="tx1">
              <a:lumMod val="50000"/>
              <a:alpha val="60000"/>
            </a:schemeClr>
          </a:solidFill>
          <a:effectLst>
            <a:softEdge rad="63500"/>
          </a:effectLst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Putting it all together:</a:t>
            </a:r>
            <a:br>
              <a:rPr lang="en-US" dirty="0" smtClean="0"/>
            </a:br>
            <a:r>
              <a:rPr lang="en-US" dirty="0" smtClean="0"/>
              <a:t>Tree-Based Gaussian Process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33352"/>
            <a:ext cx="9273494" cy="1140493"/>
          </a:xfrm>
          <a:solidFill>
            <a:schemeClr val="tx1">
              <a:lumMod val="50000"/>
              <a:alpha val="60000"/>
            </a:schemeClr>
          </a:solidFill>
          <a:effectLst>
            <a:softEdge rad="63500"/>
          </a:effectLst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Many trees to describe the potential sets of</a:t>
            </a:r>
            <a:br>
              <a:rPr lang="en-US" dirty="0" smtClean="0"/>
            </a:br>
            <a:r>
              <a:rPr lang="en-US" dirty="0" smtClean="0"/>
              <a:t>if-then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67574"/>
            <a:ext cx="7723735" cy="3766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Putting it all together:</a:t>
            </a:r>
            <a:br>
              <a:rPr lang="en-US" dirty="0" smtClean="0"/>
            </a:br>
            <a:r>
              <a:rPr lang="en-US" dirty="0" smtClean="0"/>
              <a:t>Tree-Based Gaussian Process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Given a tree, the effect of each if-then rule is unique, but from a common distribution.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8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are the (preliminary) results?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24043"/>
            <a:ext cx="8686800" cy="42782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are the (preliminary) results?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5" y="1804848"/>
            <a:ext cx="8450410" cy="41876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4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635" y="274638"/>
            <a:ext cx="8605135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Summary of Contributions (Part 2):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35" y="1600200"/>
            <a:ext cx="8605135" cy="4525963"/>
          </a:xfrm>
        </p:spPr>
        <p:txBody>
          <a:bodyPr/>
          <a:lstStyle/>
          <a:p>
            <a:r>
              <a:rPr lang="en-US" dirty="0" smtClean="0"/>
              <a:t>Flexibly account for “irrationality”</a:t>
            </a:r>
          </a:p>
          <a:p>
            <a:r>
              <a:rPr lang="en-US" dirty="0" smtClean="0"/>
              <a:t>Paints richer picture of bicycle consideration and environmental effects</a:t>
            </a:r>
          </a:p>
          <a:p>
            <a:r>
              <a:rPr lang="en-US" dirty="0" smtClean="0"/>
              <a:t>Clarifies behavioral implications of decision trees</a:t>
            </a:r>
          </a:p>
          <a:p>
            <a:r>
              <a:rPr lang="en-US" dirty="0" smtClean="0"/>
              <a:t>Econometrically links decision trees and</a:t>
            </a:r>
            <a:br>
              <a:rPr lang="en-US" dirty="0" smtClean="0"/>
            </a:br>
            <a:r>
              <a:rPr lang="en-US" dirty="0" smtClean="0"/>
              <a:t>choice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9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Cyclists are a minority</a:t>
            </a:r>
            <a:endParaRPr lang="en-US" dirty="0"/>
          </a:p>
        </p:txBody>
      </p:sp>
      <p:pic>
        <p:nvPicPr>
          <p:cNvPr id="5" name="Content Placeholder 4" descr="CA_mode_shares_2014.jpe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92" b="-7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07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No cyclists, No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Wrong. Low (relative) numbers of cyclists cause:</a:t>
            </a:r>
          </a:p>
          <a:p>
            <a:r>
              <a:rPr lang="en-US" dirty="0" smtClean="0"/>
              <a:t>Finite sample bias in </a:t>
            </a:r>
            <a:r>
              <a:rPr lang="en-US" dirty="0"/>
              <a:t>p</a:t>
            </a:r>
            <a:r>
              <a:rPr lang="en-US" dirty="0" smtClean="0"/>
              <a:t>arameter estimates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“Logistic Regression in Rare Events Data”, King and </a:t>
            </a:r>
            <a:r>
              <a:rPr lang="en-US" sz="1800" dirty="0" err="1" smtClean="0">
                <a:solidFill>
                  <a:schemeClr val="tx1">
                    <a:lumMod val="65000"/>
                  </a:schemeClr>
                </a:solidFill>
              </a:rPr>
              <a:t>Zeng</a:t>
            </a: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 (2001)</a:t>
            </a:r>
          </a:p>
          <a:p>
            <a:r>
              <a:rPr lang="en-US" dirty="0" smtClean="0"/>
              <a:t>Finite sample bias in predicted probabilities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tx1">
                    <a:lumMod val="65000"/>
                  </a:schemeClr>
                </a:solidFill>
              </a:rPr>
              <a:t>“</a:t>
            </a:r>
            <a:r>
              <a:rPr lang="en-US" sz="1900" dirty="0">
                <a:solidFill>
                  <a:schemeClr val="tx1">
                    <a:lumMod val="65000"/>
                  </a:schemeClr>
                </a:solidFill>
              </a:rPr>
              <a:t>Logistic Regression in Rare Events Data”, King and </a:t>
            </a:r>
            <a:r>
              <a:rPr lang="en-US" sz="1900" dirty="0" err="1">
                <a:solidFill>
                  <a:schemeClr val="tx1">
                    <a:lumMod val="65000"/>
                  </a:schemeClr>
                </a:solidFill>
              </a:rPr>
              <a:t>Zeng</a:t>
            </a:r>
            <a:r>
              <a:rPr lang="en-US" sz="1900" dirty="0">
                <a:solidFill>
                  <a:schemeClr val="tx1">
                    <a:lumMod val="65000"/>
                  </a:schemeClr>
                </a:solidFill>
              </a:rPr>
              <a:t> (2001</a:t>
            </a:r>
            <a:r>
              <a:rPr lang="en-US" sz="1900" dirty="0" smtClean="0">
                <a:solidFill>
                  <a:schemeClr val="tx1">
                    <a:lumMod val="65000"/>
                  </a:schemeClr>
                </a:solidFill>
              </a:rPr>
              <a:t>)</a:t>
            </a:r>
            <a:endParaRPr lang="en-US" dirty="0" smtClean="0"/>
          </a:p>
          <a:p>
            <a:r>
              <a:rPr lang="en-US" dirty="0" smtClean="0"/>
              <a:t>Decreased predictive performance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rgbClr val="A6A6A6"/>
                </a:solidFill>
              </a:rPr>
              <a:t>“</a:t>
            </a:r>
            <a:r>
              <a:rPr lang="en-US" sz="1800" dirty="0">
                <a:solidFill>
                  <a:srgbClr val="A6A6A6"/>
                </a:solidFill>
              </a:rPr>
              <a:t>Predictive performance of the binary logit model in unbalanced </a:t>
            </a:r>
            <a:r>
              <a:rPr lang="en-US" sz="1800" dirty="0" smtClean="0">
                <a:solidFill>
                  <a:srgbClr val="A6A6A6"/>
                </a:solidFill>
              </a:rPr>
              <a:t>samples”,  Cramer (1999)</a:t>
            </a:r>
            <a:endParaRPr lang="en-US" sz="1800" dirty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3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have minority alternatives been modeled in other disciplines?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04" y="1756505"/>
            <a:ext cx="6934234" cy="45998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36" y="6356350"/>
            <a:ext cx="852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Chen et al. (1999)</a:t>
            </a:r>
            <a:r>
              <a:rPr lang="en-US" dirty="0">
                <a:solidFill>
                  <a:srgbClr val="A6A6A6"/>
                </a:solidFill>
              </a:rPr>
              <a:t>, “A New Skewed Link Model for Dichotomous </a:t>
            </a:r>
            <a:r>
              <a:rPr lang="en-US" dirty="0" err="1">
                <a:solidFill>
                  <a:srgbClr val="A6A6A6"/>
                </a:solidFill>
              </a:rPr>
              <a:t>Quantal</a:t>
            </a:r>
            <a:r>
              <a:rPr lang="en-US" dirty="0">
                <a:solidFill>
                  <a:srgbClr val="A6A6A6"/>
                </a:solidFill>
              </a:rPr>
              <a:t> Response </a:t>
            </a:r>
            <a:r>
              <a:rPr lang="en-US" dirty="0" smtClean="0">
                <a:solidFill>
                  <a:srgbClr val="A6A6A6"/>
                </a:solidFill>
              </a:rPr>
              <a:t>Data”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6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Why no Asymmetry in Transportation?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6369"/>
            <a:ext cx="8229600" cy="5890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Ad-Hoc Creation Procedures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39</a:t>
            </a:fld>
            <a:endParaRPr lang="en-US"/>
          </a:p>
        </p:txBody>
      </p:sp>
      <p:pic>
        <p:nvPicPr>
          <p:cNvPr id="12" name="Picture 11" descr="three-witches-inver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07" y="2189212"/>
            <a:ext cx="4727403" cy="45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" y="1641725"/>
            <a:ext cx="9019986" cy="4714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078"/>
            <a:ext cx="8229600" cy="71134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Outcomes have been poor: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8297"/>
            <a:ext cx="8229600" cy="7561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Bicycle mode share goals are routinely missed.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eat-divide.em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1" t="37527" r="35418" b="38349"/>
          <a:stretch/>
        </p:blipFill>
        <p:spPr>
          <a:xfrm>
            <a:off x="-29964" y="534769"/>
            <a:ext cx="9113208" cy="58215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29964" y="2347950"/>
            <a:ext cx="4038600" cy="6057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Two Alternatives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885108" y="3974185"/>
            <a:ext cx="4038600" cy="6057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Many Alternatives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4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94"/>
            <a:ext cx="8229600" cy="707886"/>
          </a:xfrm>
        </p:spPr>
        <p:txBody>
          <a:bodyPr wrap="square" lIns="91440" rIns="91440">
            <a:spAutoFit/>
          </a:bodyPr>
          <a:lstStyle/>
          <a:p>
            <a:pPr algn="l"/>
            <a:r>
              <a:rPr lang="en-US" sz="4000" dirty="0" smtClean="0"/>
              <a:t>Summary of Contributions (Part 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Developed algorithms to:</a:t>
            </a:r>
          </a:p>
          <a:p>
            <a:r>
              <a:rPr lang="en-US" dirty="0" smtClean="0"/>
              <a:t>create binary, asymmetric choice models</a:t>
            </a:r>
          </a:p>
          <a:p>
            <a:r>
              <a:rPr lang="en-US" dirty="0" smtClean="0"/>
              <a:t>extend binary asymmetric models to multinomial setting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Created 4 new asymmetric models as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8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have we gained?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Greater Model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symmetric_metrics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8" y="2351663"/>
            <a:ext cx="6983805" cy="40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have we gained?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697" cy="1140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Behavioral Insights: From Adoption to Abandonment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0908"/>
            <a:ext cx="9143999" cy="35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have we gained?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672"/>
            <a:ext cx="8229600" cy="5598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Stick Assessment: From Adoption to Abandonment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pedestrian-zone-utrech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9817"/>
            <a:ext cx="7823989" cy="45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4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Takeaways from the dissertation: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799" y="1600200"/>
            <a:ext cx="8839061" cy="4525963"/>
          </a:xfrm>
        </p:spPr>
        <p:txBody>
          <a:bodyPr/>
          <a:lstStyle/>
          <a:p>
            <a:r>
              <a:rPr lang="en-US" dirty="0" smtClean="0"/>
              <a:t>Thoughtfully incorporate roadway-level variables</a:t>
            </a:r>
          </a:p>
          <a:p>
            <a:r>
              <a:rPr lang="en-US" dirty="0" smtClean="0"/>
              <a:t>Model the reality of ‘irrational’ travelers</a:t>
            </a:r>
          </a:p>
          <a:p>
            <a:r>
              <a:rPr lang="en-US" dirty="0" smtClean="0"/>
              <a:t>Allow for asymmetric abandonment and adoption as an explanation for low cycling numbers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Are we good to go?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Are we good to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09427"/>
            <a:ext cx="8229600" cy="6391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Not 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6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84359"/>
            <a:ext cx="8229600" cy="689282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“No Causation </a:t>
            </a:r>
            <a:r>
              <a:rPr lang="en-US" i="1" dirty="0"/>
              <a:t>W</a:t>
            </a:r>
            <a:r>
              <a:rPr lang="en-US" i="1" dirty="0" smtClean="0"/>
              <a:t>ithout Manipulation”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74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84359"/>
            <a:ext cx="8229600" cy="689282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Optimize, optimize, optimize… proactively.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0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Limited funding necessitates strategic investments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Berkeley Bike-Plan 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87" y="1540487"/>
            <a:ext cx="4222027" cy="49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6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84359"/>
            <a:ext cx="8229600" cy="689282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Comprehensive Analysis of Heterogeneity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4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Thanks for Listening!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Timothy Brathwaite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25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5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family_phot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0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54</a:t>
            </a:fld>
            <a:endParaRPr lang="en-US"/>
          </a:p>
        </p:txBody>
      </p:sp>
      <p:pic>
        <p:nvPicPr>
          <p:cNvPr id="2" name="Picture 1" descr="andrew_darren_aaro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5" y="98243"/>
            <a:ext cx="8519710" cy="63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23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55</a:t>
            </a:fld>
            <a:endParaRPr lang="en-US"/>
          </a:p>
        </p:txBody>
      </p:sp>
      <p:pic>
        <p:nvPicPr>
          <p:cNvPr id="2" name="Picture 1" descr="plangineer_di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6079" cy="3559559"/>
          </a:xfrm>
          <a:prstGeom prst="rect">
            <a:avLst/>
          </a:prstGeom>
        </p:spPr>
      </p:pic>
      <p:pic>
        <p:nvPicPr>
          <p:cNvPr id="3" name="Picture 2" descr="emily_going_away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48" y="3408636"/>
            <a:ext cx="4599152" cy="3449364"/>
          </a:xfrm>
          <a:prstGeom prst="rect">
            <a:avLst/>
          </a:prstGeom>
        </p:spPr>
      </p:pic>
      <p:pic>
        <p:nvPicPr>
          <p:cNvPr id="5" name="Picture 4" descr="pinky_and_brain_and_tif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8636"/>
            <a:ext cx="4599152" cy="3449364"/>
          </a:xfrm>
          <a:prstGeom prst="rect">
            <a:avLst/>
          </a:prstGeom>
        </p:spPr>
      </p:pic>
      <p:pic>
        <p:nvPicPr>
          <p:cNvPr id="6" name="Picture 5" descr="plangineers_at_tr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52" y="12700"/>
            <a:ext cx="4544848" cy="339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63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 descr="soccer_fall_2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1904"/>
            <a:ext cx="4888127" cy="3666095"/>
          </a:xfrm>
          <a:prstGeom prst="rect">
            <a:avLst/>
          </a:prstGeom>
        </p:spPr>
      </p:pic>
      <p:pic>
        <p:nvPicPr>
          <p:cNvPr id="5" name="Picture 4" descr="soccer_spring_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67" y="3295850"/>
            <a:ext cx="4749533" cy="3562150"/>
          </a:xfrm>
          <a:prstGeom prst="rect">
            <a:avLst/>
          </a:prstGeom>
        </p:spPr>
      </p:pic>
      <p:pic>
        <p:nvPicPr>
          <p:cNvPr id="6" name="Picture 5" descr="soccer_fall_201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94467" cy="3295850"/>
          </a:xfrm>
          <a:prstGeom prst="rect">
            <a:avLst/>
          </a:prstGeom>
        </p:spPr>
      </p:pic>
      <p:pic>
        <p:nvPicPr>
          <p:cNvPr id="7" name="Picture 6" descr="soccer_spring_2016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94466" y="0"/>
            <a:ext cx="4628393" cy="32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53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57</a:t>
            </a:fld>
            <a:endParaRPr lang="en-US"/>
          </a:p>
        </p:txBody>
      </p:sp>
      <p:pic>
        <p:nvPicPr>
          <p:cNvPr id="2" name="Picture 1" descr="yi's_di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946618" cy="3709963"/>
          </a:xfrm>
          <a:prstGeom prst="rect">
            <a:avLst/>
          </a:prstGeom>
        </p:spPr>
      </p:pic>
      <p:pic>
        <p:nvPicPr>
          <p:cNvPr id="3" name="Picture 2" descr="darren_and_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16" y="3091636"/>
            <a:ext cx="5016184" cy="3710702"/>
          </a:xfrm>
          <a:prstGeom prst="rect">
            <a:avLst/>
          </a:prstGeom>
        </p:spPr>
      </p:pic>
      <p:pic>
        <p:nvPicPr>
          <p:cNvPr id="5" name="Picture 4" descr="The Walkers 20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1636"/>
            <a:ext cx="4564210" cy="3766364"/>
          </a:xfrm>
          <a:prstGeom prst="rect">
            <a:avLst/>
          </a:prstGeom>
        </p:spPr>
      </p:pic>
      <p:pic>
        <p:nvPicPr>
          <p:cNvPr id="6" name="Picture 5" descr="116er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11" y="1"/>
            <a:ext cx="4635190" cy="30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15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 descr="goons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6" y="1465190"/>
            <a:ext cx="5417893" cy="5392810"/>
          </a:xfrm>
          <a:prstGeom prst="rect">
            <a:avLst/>
          </a:prstGeom>
        </p:spPr>
      </p:pic>
      <p:pic>
        <p:nvPicPr>
          <p:cNvPr id="2" name="Picture 1" descr="goons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496242" cy="30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65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unice_and_I_bike_rid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Limited funding necessitates strategic investments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Berkeley Bike Plan evaluation crite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0" y="2147221"/>
            <a:ext cx="8052201" cy="256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j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0"/>
            <a:ext cx="4604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00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exe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" y="969269"/>
            <a:ext cx="4661811" cy="5360222"/>
          </a:xfrm>
          <a:prstGeom prst="rect">
            <a:avLst/>
          </a:prstGeom>
        </p:spPr>
      </p:pic>
      <p:pic>
        <p:nvPicPr>
          <p:cNvPr id="4" name="Picture 3" descr="will_fithian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45" y="969269"/>
            <a:ext cx="4093705" cy="549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66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ans_pi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" y="902423"/>
            <a:ext cx="7232413" cy="51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49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5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best to evaluate effects on bicycle demand?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1680754"/>
            <a:ext cx="82314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4A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Gold Standard: Travel Demand Model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4A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Picture 7" descr="gold-bars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29" y="2657907"/>
            <a:ext cx="4199885" cy="26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3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9805" r="13022" b="7486"/>
          <a:stretch/>
        </p:blipFill>
        <p:spPr>
          <a:xfrm>
            <a:off x="1879347" y="-2"/>
            <a:ext cx="4821928" cy="6858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1372" y="6250960"/>
            <a:ext cx="3050594" cy="261494"/>
          </a:xfrm>
          <a:prstGeom prst="rect">
            <a:avLst/>
          </a:prstGeom>
          <a:solidFill>
            <a:srgbClr val="A37B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6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Emperors-No-Cloth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9745" y="1"/>
            <a:ext cx="11967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11143</TotalTime>
  <Words>1110</Words>
  <Application>Microsoft Macintosh PowerPoint</Application>
  <PresentationFormat>On-screen Show (4:3)</PresentationFormat>
  <Paragraphs>234</Paragraphs>
  <Slides>63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 Black </vt:lpstr>
      <vt:lpstr>The Holy Trinity: Blending Statistics, Machine Learning and Discrete Choice with Applications to Strategic Bicycle Planning</vt:lpstr>
      <vt:lpstr>More Cars, More Problems</vt:lpstr>
      <vt:lpstr>One Governmental Response:</vt:lpstr>
      <vt:lpstr>Outcomes have been poor:</vt:lpstr>
      <vt:lpstr>Limited funding necessitates strategic investments</vt:lpstr>
      <vt:lpstr>Limited funding necessitates strategic investments</vt:lpstr>
      <vt:lpstr>How best to evaluate effects on bicycle demand?</vt:lpstr>
      <vt:lpstr>PowerPoint Presentation</vt:lpstr>
      <vt:lpstr>PowerPoint Presentation</vt:lpstr>
      <vt:lpstr>What are (some of) the problems?</vt:lpstr>
      <vt:lpstr>My Contributions</vt:lpstr>
      <vt:lpstr>PowerPoint Presentation</vt:lpstr>
      <vt:lpstr>Outline</vt:lpstr>
      <vt:lpstr>Anatomy of a Model</vt:lpstr>
      <vt:lpstr>What’s missing?</vt:lpstr>
      <vt:lpstr>How have roadway level variables been previously incorporated?</vt:lpstr>
      <vt:lpstr>How have roadway level variables been previously incorporated?</vt:lpstr>
      <vt:lpstr>How have roadway level variables been previously incorporated?</vt:lpstr>
      <vt:lpstr>Problems with past approaches?</vt:lpstr>
      <vt:lpstr>Problems with past approaches?</vt:lpstr>
      <vt:lpstr>Problems with past approaches?</vt:lpstr>
      <vt:lpstr>How else might we incorporate roadway-level variables?</vt:lpstr>
      <vt:lpstr>How else might we incorporate roadway-level variables?</vt:lpstr>
      <vt:lpstr>Zone of Likely Travel + Decision Tree = Increased Model Accuracy</vt:lpstr>
      <vt:lpstr>Summary of Contributions (Part 1)</vt:lpstr>
      <vt:lpstr>What goes into the secret sauce?</vt:lpstr>
      <vt:lpstr>Behavioral Assumptions</vt:lpstr>
      <vt:lpstr>Perfectly Rational Humans are a Myth</vt:lpstr>
      <vt:lpstr>If-Then Decision Making</vt:lpstr>
      <vt:lpstr>“Pride cometh before a fall…”</vt:lpstr>
      <vt:lpstr>Putting it all together: Tree-Based Gaussian Process Model</vt:lpstr>
      <vt:lpstr>Putting it all together: Tree-Based Gaussian Process Model</vt:lpstr>
      <vt:lpstr>What are the (preliminary) results?</vt:lpstr>
      <vt:lpstr>What are the (preliminary) results?</vt:lpstr>
      <vt:lpstr>Summary of Contributions (Part 2):</vt:lpstr>
      <vt:lpstr>Cyclists are a minority</vt:lpstr>
      <vt:lpstr>No cyclists, No Problem?</vt:lpstr>
      <vt:lpstr>How have minority alternatives been modeled in other disciplines?</vt:lpstr>
      <vt:lpstr>Why no Asymmetry in Transportation?</vt:lpstr>
      <vt:lpstr>PowerPoint Presentation</vt:lpstr>
      <vt:lpstr>Summary of Contributions (Part 3)</vt:lpstr>
      <vt:lpstr>What have we gained?</vt:lpstr>
      <vt:lpstr>What have we gained?</vt:lpstr>
      <vt:lpstr>What have we gained?</vt:lpstr>
      <vt:lpstr>Takeaways from the dissertation:</vt:lpstr>
      <vt:lpstr>Are we good to go?</vt:lpstr>
      <vt:lpstr>Are we good to go?</vt:lpstr>
      <vt:lpstr>What else?</vt:lpstr>
      <vt:lpstr>What else?</vt:lpstr>
      <vt:lpstr>What else?</vt:lpstr>
      <vt:lpstr>Thanks for Listening!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Brathwaite</dc:creator>
  <cp:lastModifiedBy>Timothy Brathwaite</cp:lastModifiedBy>
  <cp:revision>125</cp:revision>
  <dcterms:created xsi:type="dcterms:W3CDTF">2017-05-05T05:06:28Z</dcterms:created>
  <dcterms:modified xsi:type="dcterms:W3CDTF">2017-05-12T22:49:51Z</dcterms:modified>
</cp:coreProperties>
</file>